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423" r:id="rId3"/>
    <p:sldId id="420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21" r:id="rId14"/>
    <p:sldId id="419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lid aliweh" initials="ka" lastIdx="1" clrIdx="0">
    <p:extLst>
      <p:ext uri="{19B8F6BF-5375-455C-9EA6-DF929625EA0E}">
        <p15:presenceInfo xmlns:p15="http://schemas.microsoft.com/office/powerpoint/2012/main" userId="a7b7dfa5b9a17d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7" autoAdjust="0"/>
    <p:restoredTop sz="94660"/>
  </p:normalViewPr>
  <p:slideViewPr>
    <p:cSldViewPr>
      <p:cViewPr varScale="1">
        <p:scale>
          <a:sx n="114" d="100"/>
          <a:sy n="114" d="100"/>
        </p:scale>
        <p:origin x="153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3E7E92B-59FA-49FB-B014-1669F564A86F}" type="datetimeFigureOut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AD7887-406F-46CC-9589-B5DF14B16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D7B8707-E1CD-4CEF-A00B-04778EC3BE00}" type="datetimeFigureOut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92987E-3A66-4994-9BE4-8BDBBB69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78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0DCA77-AE49-4A9C-A909-3537221CB1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382D7-6004-43C9-AB02-56543EB3FDAB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066EC-5749-4585-9837-C7D7BD5C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D6C3C-A366-4DF9-81B4-5B0188B44BD9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36EC8-B6B4-4047-8E94-DB4977AA8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5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308A0-081A-40E0-AB91-AE760FA81C51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3A777-F07E-472E-A020-7B4D58052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3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31DDB-45BE-4D5A-8382-8E06A7A6251F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69CA-01CC-4DEF-B5D8-B239B6D1E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92D050"/>
              </a:buClr>
              <a:buFont typeface="Wingdings" pitchFamily="2" charset="2"/>
              <a:buChar char="§"/>
              <a:defRPr sz="1800" baseline="0"/>
            </a:lvl2pPr>
            <a:lvl3pPr>
              <a:buClr>
                <a:srgbClr val="FF0000"/>
              </a:buClr>
              <a:buFont typeface="Wingdings" pitchFamily="2" charset="2"/>
              <a:buChar char="§"/>
              <a:defRPr sz="1600" baseline="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10935-C4E4-4A31-A905-CBD3B88B377F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F8C3E294-9E12-4E24-B275-9BA1AC14E8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A3077-BD5E-4DF2-86F4-B2787C87502F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6EFB9-832D-41AA-B6AA-BA3FDFDF2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5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9D7AE-2072-4CF1-81AF-6875EEBBE225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BD6B9-3A33-4A94-B724-9A8AE8A25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D28BE-7261-4565-BDD9-9D13920F46F3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3FC6E-2B66-4D2D-9218-6A8657633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F4F18-6076-4F4D-8701-7E7E46FB9673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73807-B068-4863-956B-F1B336131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68202-4F72-4F7C-A5F1-E7B21F92F430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5520D-11A7-44C7-A268-AAA329E6E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A5998-59A9-4C76-B55B-B07AD0665B82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A0E33-B153-4585-A659-757BD76D8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A7D98-E199-4E72-A4FE-85F4B3A9BF25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EC9DF-A8CA-492E-9A95-52D982BBB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832353-B273-4796-B91B-464BBEE56517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4D79D8-E937-4F7F-B5D1-0FDC90AE5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23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IISTZKJPHg" TargetMode="External"/><Relationship Id="rId2" Type="http://schemas.openxmlformats.org/officeDocument/2006/relationships/hyperlink" Target="https://youtu.be/nMAg5-aPYa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liweh/identificationofaircraf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ttletimes.com/business/boeing-aerospace/american-airlines-ends-talks-with-airbus-in-likely-victory-for-boeing-787/" TargetMode="External"/><Relationship Id="rId2" Type="http://schemas.openxmlformats.org/officeDocument/2006/relationships/hyperlink" Target="https://www.ainonline.com/aviation-news/air-transport/2016-11-16/united-pushes-back-boeing-737-orders-and-opts-ma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.ox.ac.uk/~vgg/data/fgvc-aircraf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2EDA8-4D42-4A3F-8044-C86141763805}" type="slidenum">
              <a:rPr lang="en-US" sz="1600" b="1"/>
              <a:pPr>
                <a:defRPr/>
              </a:pPr>
              <a:t>1</a:t>
            </a:fld>
            <a:endParaRPr lang="en-US" sz="1600" b="1" dirty="0"/>
          </a:p>
        </p:txBody>
      </p:sp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647700" y="1219200"/>
            <a:ext cx="7772400" cy="1828800"/>
          </a:xfrm>
        </p:spPr>
        <p:txBody>
          <a:bodyPr/>
          <a:lstStyle/>
          <a:p>
            <a:pPr eaLnBrk="1" hangingPunct="1"/>
            <a:br>
              <a:rPr lang="en-US" altLang="en-US" sz="3200" dirty="0"/>
            </a:br>
            <a:r>
              <a:rPr lang="en-US" altLang="en-US" sz="2400" dirty="0"/>
              <a:t>Final Project</a:t>
            </a:r>
            <a:br>
              <a:rPr lang="en-US" altLang="en-US" sz="3200" dirty="0"/>
            </a:br>
            <a:r>
              <a:rPr lang="en-US" altLang="en-US" sz="3200" dirty="0"/>
              <a:t>Identification of Aircraft</a:t>
            </a:r>
            <a:br>
              <a:rPr lang="en-US" altLang="en-US" sz="3200" b="1" dirty="0"/>
            </a:br>
            <a:br>
              <a:rPr lang="en-US" altLang="en-US" sz="3200" b="1" dirty="0"/>
            </a:br>
            <a:endParaRPr lang="en-US" altLang="en-US" sz="3200" b="1" dirty="0"/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1333500" y="2438400"/>
            <a:ext cx="64008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Aliweh, Khalid</a:t>
            </a:r>
          </a:p>
          <a:p>
            <a:pPr eaLnBrk="1" hangingPunct="1">
              <a:defRPr/>
            </a:pP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>
              <a:defRPr/>
            </a:pP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7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@Khalid Aliweh</a:t>
            </a: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3429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5813" y="5029200"/>
            <a:ext cx="494982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CSCI E-89 Deep Learning</a:t>
            </a:r>
          </a:p>
          <a:p>
            <a:pPr algn="ctr"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Harvard University Extension School</a:t>
            </a:r>
          </a:p>
          <a:p>
            <a:pPr algn="ctr"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Prof.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Zoran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B.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Djordjević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2E0D-CCC8-4051-9A23-6202B1B0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 for 50 epochs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AFFC4-7088-4B7E-BCA3-063DD0A2A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654" y="2819400"/>
            <a:ext cx="3152775" cy="1038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F6DE7-9FCA-4761-80FF-959F707F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@Khalid Aliweh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0DC83-7419-40F6-9A3B-D029D42E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7C256-DB13-448D-BC65-6D3752BB3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2" y="990600"/>
            <a:ext cx="37242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8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2E0D-CCC8-4051-9A23-6202B1B0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model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F6DE7-9FCA-4761-80FF-959F707F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@Khalid Aliweh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0DC83-7419-40F6-9A3B-D029D42E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B51AE-7181-4F6C-813F-0F8F0FB3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781"/>
            <a:ext cx="4588143" cy="3388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FF8143-BCE8-49CA-BE19-A2A42AE5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727" y="977781"/>
            <a:ext cx="4495800" cy="33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8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EA0B-391D-44BB-BB50-108FB5F3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159A4-D01B-4131-A65C-498679837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4400" y="1888222"/>
            <a:ext cx="4200938" cy="27955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4E2BB-2355-4571-B1D0-6B833741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7D771-2E58-4ECC-BCD5-D80FD98A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70494-7224-46E5-993E-16868928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05000"/>
            <a:ext cx="4267200" cy="2795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674C7A-315F-4570-9DC2-98695BF173AB}"/>
              </a:ext>
            </a:extLst>
          </p:cNvPr>
          <p:cNvSpPr txBox="1"/>
          <p:nvPr/>
        </p:nvSpPr>
        <p:spPr>
          <a:xfrm>
            <a:off x="2667000" y="4974471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Boeing 777 model visualization heatmap</a:t>
            </a:r>
          </a:p>
        </p:txBody>
      </p:sp>
    </p:spTree>
    <p:extLst>
      <p:ext uri="{BB962C8B-B14F-4D97-AF65-F5344CB8AC3E}">
        <p14:creationId xmlns:p14="http://schemas.microsoft.com/office/powerpoint/2010/main" val="374926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2023-33EF-4AD0-9B7F-2B427E8F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F4DE-2695-4DF3-8A7F-3C9A57898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Couldn’t increase the image array size more than 200*200 nor increase the first layer size to increase the accuracy due to hardware limitations.(I get OOM errors due to extra large array sizes).</a:t>
            </a:r>
          </a:p>
          <a:p>
            <a:r>
              <a:rPr lang="en-US" dirty="0"/>
              <a:t>Couldn’t create a large enough network that captures the variant to classify the aircraft model variant dataset due to the hardware limitations as well.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66F97-A227-4823-84D7-BB16CD65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@Khalid Aliweh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2ACB4-369E-40CB-A9F0-AE42DABE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0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YouTube URLs, Last Page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minute (short): </a:t>
            </a:r>
            <a:r>
              <a:rPr lang="en-US" dirty="0">
                <a:hlinkClick r:id="rId2"/>
              </a:rPr>
              <a:t>https://youtu.be/nMAg5-aPYaY</a:t>
            </a:r>
            <a:r>
              <a:rPr lang="en-US" dirty="0"/>
              <a:t> </a:t>
            </a:r>
          </a:p>
          <a:p>
            <a:r>
              <a:rPr lang="en-US" dirty="0"/>
              <a:t>15 minutes (long): </a:t>
            </a:r>
            <a:r>
              <a:rPr lang="en-US" dirty="0">
                <a:hlinkClick r:id="rId3"/>
              </a:rPr>
              <a:t>https://youtu.be/XIISTZKJPHg</a:t>
            </a:r>
            <a:endParaRPr lang="en-US" dirty="0"/>
          </a:p>
          <a:p>
            <a:r>
              <a:rPr lang="en-US" dirty="0"/>
              <a:t>Project GitHub URL: </a:t>
            </a:r>
            <a:r>
              <a:rPr lang="en-US" dirty="0">
                <a:hlinkClick r:id="rId4"/>
              </a:rPr>
              <a:t>https://github.com/kaliweh/identificationofaircraft</a:t>
            </a:r>
            <a:r>
              <a:rPr lang="en-US" dirty="0"/>
              <a:t> 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@Khalid Aliweh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ability to identify a aircraft manufacturer given the aircraft image.</a:t>
            </a:r>
          </a:p>
          <a:p>
            <a:pPr marL="0" indent="0">
              <a:buNone/>
            </a:pPr>
            <a:r>
              <a:rPr lang="en-US" dirty="0"/>
              <a:t>The solution provides a neural network model that classifies between various models of two major aircraft manufacturers, </a:t>
            </a:r>
            <a:r>
              <a:rPr lang="en-US" b="1" dirty="0"/>
              <a:t>Airbus</a:t>
            </a:r>
            <a:r>
              <a:rPr lang="en-US" dirty="0"/>
              <a:t> and </a:t>
            </a:r>
            <a:r>
              <a:rPr lang="en-US" b="1" dirty="0"/>
              <a:t>Boeing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          Airbus A330				Boeing 737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800" b="1" dirty="0"/>
              <a:t>Images retrieved from: </a:t>
            </a:r>
            <a:r>
              <a:rPr lang="en-US" sz="800" b="1" dirty="0">
                <a:hlinkClick r:id="rId2"/>
              </a:rPr>
              <a:t>https://www.ainonline.com/aviation-news/air-transport/2016-11-16/united-pushes-back-boeing-737-orders-and-opts-max</a:t>
            </a:r>
            <a:r>
              <a:rPr lang="en-US" sz="800" b="1" dirty="0"/>
              <a:t> and </a:t>
            </a:r>
            <a:r>
              <a:rPr lang="en-US" sz="800" b="1" dirty="0">
                <a:hlinkClick r:id="rId3"/>
              </a:rPr>
              <a:t>https://www.seattletimes.com/business/boeing-aerospace/american-airlines-ends-talks-with-airbus-in-likely-victory-for-boeing-787/</a:t>
            </a:r>
            <a:r>
              <a:rPr lang="en-US" sz="800" b="1" dirty="0"/>
              <a:t>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@Khalid Aliweh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" name="Picture 2" descr="Airbus A330">
            <a:extLst>
              <a:ext uri="{FF2B5EF4-FFF2-40B4-BE49-F238E27FC236}">
                <a16:creationId xmlns:a16="http://schemas.microsoft.com/office/drawing/2014/main" id="{B46AA570-D5BF-4165-ADD2-E4C811CDDB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2561846"/>
            <a:ext cx="3984103" cy="2317750"/>
          </a:xfrm>
          <a:prstGeom prst="rect">
            <a:avLst/>
          </a:prstGeom>
        </p:spPr>
      </p:pic>
      <p:pic>
        <p:nvPicPr>
          <p:cNvPr id="8" name="Picture 7" descr="Boeing 737">
            <a:extLst>
              <a:ext uri="{FF2B5EF4-FFF2-40B4-BE49-F238E27FC236}">
                <a16:creationId xmlns:a16="http://schemas.microsoft.com/office/drawing/2014/main" id="{789D6BBC-D5CC-4482-9AC1-5B0E92FA26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46" y="2561846"/>
            <a:ext cx="4202154" cy="23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4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dataset used in this demo is retrieved from the </a:t>
            </a:r>
            <a:r>
              <a:rPr lang="en-US" b="1" dirty="0"/>
              <a:t>Fine-Grained Visual Classification of Aircraft (FGVC-Aircraft) </a:t>
            </a:r>
            <a:r>
              <a:rPr lang="en-US" dirty="0"/>
              <a:t>project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Project URL: </a:t>
            </a:r>
            <a:r>
              <a:rPr lang="en-US" dirty="0">
                <a:hlinkClick r:id="rId2"/>
              </a:rPr>
              <a:t>http://www.robots.ox.ac.uk/~vgg/data/fgvc-aircraft/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dataset is available under the link:  Data, annotation and Evaluation</a:t>
            </a:r>
          </a:p>
          <a:p>
            <a:pPr marL="0" indent="0">
              <a:buNone/>
            </a:pPr>
            <a:r>
              <a:rPr lang="en-US" dirty="0"/>
              <a:t>Data size : 2.75 GB</a:t>
            </a:r>
          </a:p>
          <a:p>
            <a:pPr marL="0" indent="0">
              <a:buNone/>
            </a:pPr>
            <a:r>
              <a:rPr lang="en-US" dirty="0"/>
              <a:t>The dataset contains 10000 images of aircrafts organized into four levels:</a:t>
            </a:r>
          </a:p>
          <a:p>
            <a:pPr lvl="1"/>
            <a:r>
              <a:rPr lang="en-US" sz="1400" b="1" dirty="0"/>
              <a:t>Model</a:t>
            </a:r>
            <a:r>
              <a:rPr lang="en-US" sz="1400" dirty="0"/>
              <a:t>, e.g. </a:t>
            </a:r>
            <a:r>
              <a:rPr lang="en-US" sz="1400" i="1" dirty="0"/>
              <a:t>Boeing 737-76J</a:t>
            </a:r>
            <a:r>
              <a:rPr lang="en-US" sz="1400" dirty="0"/>
              <a:t>. Since certain models are nearly visually indistinguishable, this level is not used in the evaluation.</a:t>
            </a:r>
          </a:p>
          <a:p>
            <a:pPr lvl="1"/>
            <a:r>
              <a:rPr lang="en-US" sz="1400" b="1" dirty="0"/>
              <a:t>Variant</a:t>
            </a:r>
            <a:r>
              <a:rPr lang="en-US" sz="1400" dirty="0"/>
              <a:t>, e.g. </a:t>
            </a:r>
            <a:r>
              <a:rPr lang="en-US" sz="1400" i="1" dirty="0"/>
              <a:t>Boeing 737-700</a:t>
            </a:r>
            <a:r>
              <a:rPr lang="en-US" sz="1400" dirty="0"/>
              <a:t>. A variant collapses all the models that are visually indistinguishable into one class. The dataset comprises 102 different variants.</a:t>
            </a:r>
          </a:p>
          <a:p>
            <a:pPr lvl="1"/>
            <a:r>
              <a:rPr lang="en-US" sz="1400" b="1" dirty="0"/>
              <a:t>Family</a:t>
            </a:r>
            <a:r>
              <a:rPr lang="en-US" sz="1400" dirty="0"/>
              <a:t>, e.g. </a:t>
            </a:r>
            <a:r>
              <a:rPr lang="en-US" sz="1400" i="1" dirty="0"/>
              <a:t>Boeing 737</a:t>
            </a:r>
            <a:r>
              <a:rPr lang="en-US" sz="1400" dirty="0"/>
              <a:t>. The dataset comprises 70 different families.</a:t>
            </a:r>
          </a:p>
          <a:p>
            <a:pPr lvl="1"/>
            <a:r>
              <a:rPr lang="en-US" sz="1400" b="1" dirty="0"/>
              <a:t>Manufacturer</a:t>
            </a:r>
            <a:r>
              <a:rPr lang="en-US" sz="1400" dirty="0"/>
              <a:t>, e.g. </a:t>
            </a:r>
            <a:r>
              <a:rPr lang="en-US" sz="1400" i="1" dirty="0"/>
              <a:t>Boeing</a:t>
            </a:r>
            <a:r>
              <a:rPr lang="en-US" sz="1400" dirty="0"/>
              <a:t>. The dataset comprises 41 different manufacturers.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@Khalid Aliweh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2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 &amp; Techniques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convolutional neural network model (CNN) for the image classification consisting of 4 layers of conv_2d blocks.</a:t>
            </a:r>
          </a:p>
          <a:p>
            <a:r>
              <a:rPr lang="en-US" dirty="0"/>
              <a:t>Image data generators and image augmentation functionality to generate the training data.</a:t>
            </a:r>
          </a:p>
          <a:p>
            <a:endParaRPr lang="en-US" dirty="0"/>
          </a:p>
          <a:p>
            <a:r>
              <a:rPr lang="en-US" dirty="0"/>
              <a:t>Software libraries:</a:t>
            </a:r>
          </a:p>
          <a:p>
            <a:pPr lvl="2"/>
            <a:r>
              <a:rPr lang="en-US" sz="900" dirty="0"/>
              <a:t>Python v(3.6.4)</a:t>
            </a:r>
          </a:p>
          <a:p>
            <a:pPr lvl="2"/>
            <a:r>
              <a:rPr lang="en-US" sz="900" dirty="0" err="1"/>
              <a:t>Tensorflow</a:t>
            </a:r>
            <a:r>
              <a:rPr lang="en-US" sz="900" dirty="0"/>
              <a:t> v(1.5.0)</a:t>
            </a:r>
          </a:p>
          <a:p>
            <a:pPr lvl="2"/>
            <a:r>
              <a:rPr lang="en-US" sz="900" dirty="0" err="1"/>
              <a:t>Keras</a:t>
            </a:r>
            <a:r>
              <a:rPr lang="en-US" sz="900" dirty="0"/>
              <a:t> v(2.1.4)</a:t>
            </a:r>
          </a:p>
          <a:p>
            <a:pPr lvl="3"/>
            <a:r>
              <a:rPr lang="en-US" sz="1100" dirty="0"/>
              <a:t>Layers</a:t>
            </a:r>
          </a:p>
          <a:p>
            <a:pPr lvl="3"/>
            <a:r>
              <a:rPr lang="en-US" sz="1100" dirty="0"/>
              <a:t>Models</a:t>
            </a:r>
          </a:p>
          <a:p>
            <a:pPr lvl="3"/>
            <a:r>
              <a:rPr lang="en-US" sz="1100" dirty="0"/>
              <a:t>Optimizers</a:t>
            </a:r>
          </a:p>
          <a:p>
            <a:pPr lvl="3"/>
            <a:r>
              <a:rPr lang="en-US" sz="1100" dirty="0"/>
              <a:t>Preprocessing</a:t>
            </a:r>
          </a:p>
          <a:p>
            <a:pPr lvl="2"/>
            <a:r>
              <a:rPr lang="en-US" sz="900" dirty="0" err="1"/>
              <a:t>Numpy</a:t>
            </a:r>
            <a:endParaRPr lang="en-US" sz="900" dirty="0"/>
          </a:p>
          <a:p>
            <a:pPr lvl="2"/>
            <a:r>
              <a:rPr lang="en-US" sz="900" dirty="0"/>
              <a:t>Pandas</a:t>
            </a:r>
          </a:p>
          <a:p>
            <a:pPr lvl="2"/>
            <a:r>
              <a:rPr lang="en-US" sz="900" dirty="0"/>
              <a:t>Matplotlib</a:t>
            </a:r>
          </a:p>
          <a:p>
            <a:pPr lvl="2"/>
            <a:r>
              <a:rPr lang="en-US" sz="900" dirty="0" err="1"/>
              <a:t>Sklearn</a:t>
            </a:r>
            <a:r>
              <a:rPr lang="en-US" sz="900" dirty="0"/>
              <a:t> preprocessing</a:t>
            </a:r>
          </a:p>
          <a:p>
            <a:pPr lvl="2"/>
            <a:r>
              <a:rPr lang="en-US" sz="900" dirty="0"/>
              <a:t>Pillow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Hardware Specs: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[name: "/device:CPU:0" </a:t>
            </a:r>
            <a:r>
              <a:rPr lang="en-US" sz="900" dirty="0" err="1"/>
              <a:t>device_type</a:t>
            </a:r>
            <a:r>
              <a:rPr lang="en-US" sz="900" dirty="0"/>
              <a:t>: "CPU" </a:t>
            </a:r>
            <a:r>
              <a:rPr lang="en-US" sz="900" dirty="0" err="1"/>
              <a:t>memory_limit</a:t>
            </a:r>
            <a:r>
              <a:rPr lang="en-US" sz="900" dirty="0"/>
              <a:t>: 268435456 locality { } incarnation: 12492784690254626557,</a:t>
            </a:r>
          </a:p>
          <a:p>
            <a:pPr marL="0" indent="0">
              <a:buNone/>
            </a:pPr>
            <a:r>
              <a:rPr lang="en-US" sz="900" dirty="0"/>
              <a:t> name: "/device:GPU:0" </a:t>
            </a:r>
            <a:r>
              <a:rPr lang="en-US" sz="900" dirty="0" err="1"/>
              <a:t>device_type</a:t>
            </a:r>
            <a:r>
              <a:rPr lang="en-US" sz="900" dirty="0"/>
              <a:t>: "GPU" </a:t>
            </a:r>
            <a:r>
              <a:rPr lang="en-US" sz="900" dirty="0" err="1"/>
              <a:t>memory_limit</a:t>
            </a:r>
            <a:r>
              <a:rPr lang="en-US" sz="900" dirty="0"/>
              <a:t>: 1318152600 locality { </a:t>
            </a:r>
            <a:r>
              <a:rPr lang="en-US" sz="900" dirty="0" err="1"/>
              <a:t>bus_id</a:t>
            </a:r>
            <a:r>
              <a:rPr lang="en-US" sz="900" dirty="0"/>
              <a:t>: 1 } incarnation: 12697062088792510139 </a:t>
            </a:r>
            <a:r>
              <a:rPr lang="en-US" sz="900" dirty="0" err="1"/>
              <a:t>physical_device_desc</a:t>
            </a:r>
            <a:r>
              <a:rPr lang="en-US" sz="900" dirty="0"/>
              <a:t>: "device: 0, name: GeForce GTX 965M, </a:t>
            </a:r>
            <a:r>
              <a:rPr lang="en-US" sz="900" dirty="0" err="1"/>
              <a:t>pci</a:t>
            </a:r>
            <a:r>
              <a:rPr lang="en-US" sz="900" dirty="0"/>
              <a:t> bus id: 0000:01:00.0, compute capability: 5.2"]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@Khalid Aliweh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/>
              <a:t>Data Preprocessing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Steps:</a:t>
            </a:r>
          </a:p>
          <a:p>
            <a:r>
              <a:rPr lang="en-US" dirty="0"/>
              <a:t>Extracting the data locally</a:t>
            </a:r>
          </a:p>
          <a:p>
            <a:r>
              <a:rPr lang="en-US" dirty="0"/>
              <a:t>Inspecting a random sample of the images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images have different dimensions, sizes and there is a 12 px banner at the bottom of every image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@Khalid Aliweh</a:t>
            </a:r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" name="Picture 2" descr="A large passenger jet flying through a cloudy sky&#10;&#10;Description generated with very high confidence">
            <a:extLst>
              <a:ext uri="{FF2B5EF4-FFF2-40B4-BE49-F238E27FC236}">
                <a16:creationId xmlns:a16="http://schemas.microsoft.com/office/drawing/2014/main" id="{9975EF87-DABA-4BC2-B957-F0CE6331F5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57400"/>
            <a:ext cx="2819400" cy="1857671"/>
          </a:xfrm>
          <a:prstGeom prst="rect">
            <a:avLst/>
          </a:prstGeom>
        </p:spPr>
      </p:pic>
      <p:pic>
        <p:nvPicPr>
          <p:cNvPr id="26" name="Picture 25" descr="A large passenger jet sitting on an airport runway&#10;&#10;Description generated with very high confidence">
            <a:extLst>
              <a:ext uri="{FF2B5EF4-FFF2-40B4-BE49-F238E27FC236}">
                <a16:creationId xmlns:a16="http://schemas.microsoft.com/office/drawing/2014/main" id="{B45B96CB-D6BA-431B-8BB8-12232F15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57400"/>
            <a:ext cx="302949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7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200" dirty="0"/>
          </a:p>
          <a:p>
            <a:r>
              <a:rPr lang="en-US" dirty="0"/>
              <a:t>Cropping the image banners:</a:t>
            </a:r>
          </a:p>
          <a:p>
            <a:pPr lvl="1"/>
            <a:r>
              <a:rPr lang="en-US" dirty="0"/>
              <a:t>Used Pillow to crop the bottom 12 px of all the pages and resaved all the clean images back to desk 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Original Image with banner		              Cropped Image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@Khalid Aliweh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" name="Picture 2" descr="A large passenger jet flying through a blue sky&#10;&#10;Description generated with very high confidence">
            <a:extLst>
              <a:ext uri="{FF2B5EF4-FFF2-40B4-BE49-F238E27FC236}">
                <a16:creationId xmlns:a16="http://schemas.microsoft.com/office/drawing/2014/main" id="{11C39C86-8B67-4882-B759-EDAAEC4FC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5" y="2133600"/>
            <a:ext cx="3833655" cy="2724150"/>
          </a:xfrm>
          <a:prstGeom prst="rect">
            <a:avLst/>
          </a:prstGeom>
        </p:spPr>
      </p:pic>
      <p:pic>
        <p:nvPicPr>
          <p:cNvPr id="8" name="Picture 7" descr="A large passenger jet flying through a blue sky&#10;&#10;Description generated with very high confidence">
            <a:extLst>
              <a:ext uri="{FF2B5EF4-FFF2-40B4-BE49-F238E27FC236}">
                <a16:creationId xmlns:a16="http://schemas.microsoft.com/office/drawing/2014/main" id="{1AF08819-8C32-4650-9804-51F89C061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131502"/>
            <a:ext cx="4038600" cy="27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1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2E0D-CCC8-4051-9A23-6202B1B0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7FB80-1761-4D05-A5FF-02CE789A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functions to extract specific classes from the test, validation, and training dataset files</a:t>
            </a:r>
          </a:p>
          <a:p>
            <a:r>
              <a:rPr lang="en-US" dirty="0"/>
              <a:t>Defined Functions to encode the labels and the reads the image data and resize it for a given label.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F6DE7-9FCA-4761-80FF-959F707F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@Khalid Aliweh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0DC83-7419-40F6-9A3B-D029D42E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30AAA4-1460-4177-9FEE-C157AE9EA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46813"/>
              </p:ext>
            </p:extLst>
          </p:nvPr>
        </p:nvGraphicFramePr>
        <p:xfrm>
          <a:off x="838200" y="2667000"/>
          <a:ext cx="1295399" cy="301752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3267334084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1982756794"/>
                    </a:ext>
                  </a:extLst>
                </a:gridCol>
              </a:tblGrid>
              <a:tr h="191161">
                <a:tc>
                  <a:txBody>
                    <a:bodyPr/>
                    <a:lstStyle/>
                    <a:p>
                      <a:pPr algn="r" fontAlgn="ctr"/>
                      <a:endParaRPr lang="en-US" sz="1050" b="1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dirty="0" err="1">
                          <a:effectLst/>
                        </a:rPr>
                        <a:t>label_text</a:t>
                      </a:r>
                      <a:endParaRPr lang="en-US" sz="1050" b="1" dirty="0">
                        <a:effectLst/>
                      </a:endParaRP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027730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0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1025794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58335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1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1340192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153923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2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0056978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196313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3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0698580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995041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4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0450014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926364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5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1042824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88439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6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0894380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63676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7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>
                          <a:effectLst/>
                        </a:rPr>
                        <a:t>1427680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93900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8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0817494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764037"/>
                  </a:ext>
                </a:extLst>
              </a:tr>
              <a:tr h="1911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>
                          <a:effectLst/>
                        </a:rPr>
                        <a:t>9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effectLst/>
                        </a:rPr>
                        <a:t>0716386 Boeing</a:t>
                      </a:r>
                    </a:p>
                  </a:txBody>
                  <a:tcPr marL="57150" marR="57150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3295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8C5999-0B58-43C8-A953-C2FD166F7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514600"/>
            <a:ext cx="3631335" cy="35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9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7763-FC95-4535-A3DF-2D41CD85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25D7B8-295A-4BDF-A72E-896303745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2" y="1752600"/>
            <a:ext cx="4114798" cy="4603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E878B-3CD9-4A8F-9F0C-6F6918A0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@Khalid Aliweh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7157F-208D-4BBC-B069-4AD80D06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06C0D-5A88-4F15-9C4D-F5AFFC7C4797}"/>
              </a:ext>
            </a:extLst>
          </p:cNvPr>
          <p:cNvSpPr txBox="1"/>
          <p:nvPr/>
        </p:nvSpPr>
        <p:spPr>
          <a:xfrm>
            <a:off x="457200" y="9906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consist of 4 conv2d layers, 4 max-pooling layers , flatten layer, a dropout layer and two dense layers. </a:t>
            </a:r>
          </a:p>
        </p:txBody>
      </p:sp>
    </p:spTree>
    <p:extLst>
      <p:ext uri="{BB962C8B-B14F-4D97-AF65-F5344CB8AC3E}">
        <p14:creationId xmlns:p14="http://schemas.microsoft.com/office/powerpoint/2010/main" val="317335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2E0D-CCC8-4051-9A23-6202B1B0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Generators and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7FB80-1761-4D05-A5FF-02CE789A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the data generators and augmentation, for the initial run, only flip horizontal was enabled.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F6DE7-9FCA-4761-80FF-959F707F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@Khalid Aliweh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0DC83-7419-40F6-9A3B-D029D42E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40ADC-1783-43F6-97F6-83022435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38400"/>
            <a:ext cx="56673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9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10369</TotalTime>
  <Words>658</Words>
  <Application>Microsoft Office PowerPoint</Application>
  <PresentationFormat>On-screen Show (4:3)</PresentationFormat>
  <Paragraphs>157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Office Theme</vt:lpstr>
      <vt:lpstr> Final Project Identification of Aircraft  </vt:lpstr>
      <vt:lpstr>Problem Statement</vt:lpstr>
      <vt:lpstr>Dataset</vt:lpstr>
      <vt:lpstr>Technologies &amp; Techniques</vt:lpstr>
      <vt:lpstr>Data Preprocessing</vt:lpstr>
      <vt:lpstr>Data Preprocessing</vt:lpstr>
      <vt:lpstr>Data Preprocessing</vt:lpstr>
      <vt:lpstr>Building the model</vt:lpstr>
      <vt:lpstr>Data Generators and Augmentation</vt:lpstr>
      <vt:lpstr>Training the Model for 50 epochs</vt:lpstr>
      <vt:lpstr>Testing the model results</vt:lpstr>
      <vt:lpstr>Visualizing the output</vt:lpstr>
      <vt:lpstr>Challenges</vt:lpstr>
      <vt:lpstr>YouTube URLs, Last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zdjordje</dc:creator>
  <cp:lastModifiedBy>khalid aliweh</cp:lastModifiedBy>
  <cp:revision>897</cp:revision>
  <cp:lastPrinted>2012-11-30T20:59:45Z</cp:lastPrinted>
  <dcterms:created xsi:type="dcterms:W3CDTF">2006-08-16T00:00:00Z</dcterms:created>
  <dcterms:modified xsi:type="dcterms:W3CDTF">2018-05-09T03:23:05Z</dcterms:modified>
</cp:coreProperties>
</file>